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71" r:id="rId6"/>
    <p:sldId id="258" r:id="rId7"/>
    <p:sldId id="272" r:id="rId8"/>
    <p:sldId id="259" r:id="rId9"/>
    <p:sldId id="260" r:id="rId10"/>
    <p:sldId id="261" r:id="rId11"/>
    <p:sldId id="273" r:id="rId12"/>
    <p:sldId id="262" r:id="rId13"/>
    <p:sldId id="274" r:id="rId14"/>
    <p:sldId id="275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5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7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B0CC-DF07-4AE2-BCC2-9FE1E69C56AE}" type="datetimeFigureOut">
              <a:rPr lang="ru-RU" smtClean="0"/>
              <a:pPr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D648-5764-45DE-AA65-630B9632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onporodina?w=wall-42708739_116/0b7054786e9483fe8b" TargetMode="External"/><Relationship Id="rId2" Type="http://schemas.openxmlformats.org/officeDocument/2006/relationships/hyperlink" Target="http://historynotes.ru/bitva-za-kavka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Битва за Кавказ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12563821_9_R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191250" cy="1857375"/>
          </a:xfrm>
          <a:prstGeom prst="rect">
            <a:avLst/>
          </a:prstGeom>
        </p:spPr>
      </p:pic>
      <p:pic>
        <p:nvPicPr>
          <p:cNvPr id="7" name="Рисунок 6" descr="102142267_large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58" y="3645025"/>
            <a:ext cx="4297620" cy="288032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1512" y="908720"/>
            <a:ext cx="4392488" cy="544522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j-lt"/>
              </a:rPr>
              <a:t>Немецкие войска смогли подойти к предгорьям Главного Кавказского хребта и к реке Терек,  но потеряли при этом огромную часть своей армии. Кроме того, Турция, на чью поддержку рассчитывал Гитлер, так и не решилась вступить в войну.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 descr="GebJg-Lw-100__48_1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708395" cy="3774073"/>
          </a:xfrm>
          <a:prstGeom prst="rect">
            <a:avLst/>
          </a:prstGeom>
        </p:spPr>
      </p:pic>
      <p:pic>
        <p:nvPicPr>
          <p:cNvPr id="5" name="Рисунок 4" descr="1372798546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528392" cy="252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61656"/>
            <a:ext cx="8604448" cy="3096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u="sng" dirty="0" smtClean="0"/>
          </a:p>
          <a:p>
            <a:r>
              <a:rPr lang="ru-RU" dirty="0" smtClean="0"/>
              <a:t>   Одним из существенных факторов провала немецкого наступления считается тот факт, что Гитлер основное внимание уделял битве под Сталинградом</a:t>
            </a:r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476672"/>
            <a:ext cx="4355976" cy="6381328"/>
          </a:xfrm>
        </p:spPr>
        <p:txBody>
          <a:bodyPr>
            <a:normAutofit lnSpcReduction="10000"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С </a:t>
            </a:r>
            <a:r>
              <a:rPr lang="ru-RU" sz="2800" b="1" dirty="0"/>
              <a:t>1 января 1943 года Советская Армия начала наступление, вытеснила врага из значительной территории Северного Кавказа, 12 февраля освободила Краснодар, а через два дня - Ростов.</a:t>
            </a:r>
            <a:endParaRPr lang="ru-RU" sz="28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stanica1.1ifg1uhxotmsk0ww00okc0k4c.ejcuplo1l0oo0sk8c40s8osc4.t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788024" cy="3585033"/>
          </a:xfrm>
          <a:prstGeom prst="rect">
            <a:avLst/>
          </a:prstGeom>
        </p:spPr>
      </p:pic>
      <p:pic>
        <p:nvPicPr>
          <p:cNvPr id="5" name="Рисунок 4" descr="krimskaya1.9h5tspj403s4oockocwoww04s.ejcuplo1l0oo0sk8c40s8osc4.t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248472" cy="2915514"/>
          </a:xfrm>
          <a:prstGeom prst="rect">
            <a:avLst/>
          </a:prstGeom>
        </p:spPr>
      </p:pic>
      <p:pic>
        <p:nvPicPr>
          <p:cNvPr id="6" name="Рисунок 5" descr="georgievskaya-lenta_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371184" y="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140968"/>
            <a:ext cx="7149480" cy="338437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Немецкая армия понесла огромные потери и вынуждена была отступить, однако однозначно трактовать итоги битвы за Кавказ в сторону победы Советского Союза нельзя, так как советская армия не смогла осуществить изначальный план и окружив противника на Кубани, уничтожить его. Немцы эвакуировались в Крым.</a:t>
            </a:r>
          </a:p>
          <a:p>
            <a:endParaRPr lang="ru-RU" dirty="0"/>
          </a:p>
        </p:txBody>
      </p:sp>
      <p:pic>
        <p:nvPicPr>
          <p:cNvPr id="4" name="Рисунок 3" descr="20090702_germans_killed.91d20hfrjs4kswo8sso04ogkk.ejcuplo1l0oo0sk8c40s8osc4.t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84249" cy="2996952"/>
          </a:xfrm>
          <a:prstGeom prst="rect">
            <a:avLst/>
          </a:prstGeom>
        </p:spPr>
      </p:pic>
      <p:pic>
        <p:nvPicPr>
          <p:cNvPr id="5" name="Рисунок 4" descr="georgievskaya-lenta_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155160" y="4869160"/>
            <a:ext cx="1988840" cy="1988840"/>
          </a:xfrm>
          <a:prstGeom prst="rect">
            <a:avLst/>
          </a:prstGeom>
        </p:spPr>
      </p:pic>
      <p:pic>
        <p:nvPicPr>
          <p:cNvPr id="6" name="Рисунок 5" descr="412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4211960" cy="299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и значение битвы за Кавказ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Успехи Советского Союза в битве за Кавказ можно считать очень важной частью контрнаступления – были упрочены позиции советской армии на юге, захвачены обратно авиационные базы и флот. Кавказ имел огромное стратегическое значение, поэтому захват территорий был крайне важным шагом в ходе победы над Германией.</a:t>
            </a:r>
          </a:p>
          <a:p>
            <a:endParaRPr lang="ru-RU" dirty="0"/>
          </a:p>
        </p:txBody>
      </p:sp>
      <p:pic>
        <p:nvPicPr>
          <p:cNvPr id="4" name="Рисунок 3" descr="georgievskaya-lenta_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72816" cy="1772816"/>
          </a:xfrm>
          <a:prstGeom prst="rect">
            <a:avLst/>
          </a:prstGeom>
        </p:spPr>
      </p:pic>
      <p:pic>
        <p:nvPicPr>
          <p:cNvPr id="5" name="Рисунок 4" descr="georgievskaya-lenta_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371184" y="5085184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128" y="1340768"/>
            <a:ext cx="4762872" cy="5517232"/>
          </a:xfrm>
        </p:spPr>
        <p:txBody>
          <a:bodyPr/>
          <a:lstStyle/>
          <a:p>
            <a:r>
              <a:rPr lang="ru-RU" b="1" dirty="0"/>
              <a:t>Указом Президиума ВС СССР от 1 мая </a:t>
            </a:r>
            <a:endParaRPr lang="ru-RU" b="1" dirty="0" smtClean="0"/>
          </a:p>
          <a:p>
            <a:r>
              <a:rPr lang="ru-RU" b="1" dirty="0" smtClean="0"/>
              <a:t>1944 </a:t>
            </a:r>
            <a:r>
              <a:rPr lang="ru-RU" b="1" dirty="0"/>
              <a:t>года </a:t>
            </a:r>
            <a:r>
              <a:rPr lang="ru-RU" b="1" dirty="0" smtClean="0"/>
              <a:t>основана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медаль </a:t>
            </a:r>
            <a:endParaRPr lang="ru-RU" b="1" dirty="0" smtClean="0"/>
          </a:p>
          <a:p>
            <a:r>
              <a:rPr lang="ru-RU" b="1" dirty="0" smtClean="0"/>
              <a:t>  «</a:t>
            </a:r>
            <a:r>
              <a:rPr lang="ru-RU" b="1" dirty="0"/>
              <a:t>За </a:t>
            </a:r>
            <a:r>
              <a:rPr lang="ru-RU" b="1" dirty="0" smtClean="0"/>
              <a:t>оборону</a:t>
            </a:r>
          </a:p>
          <a:p>
            <a:r>
              <a:rPr lang="ru-RU" b="1" dirty="0" smtClean="0"/>
              <a:t>          Кавказа</a:t>
            </a:r>
            <a:r>
              <a:rPr lang="ru-RU" b="1" dirty="0"/>
              <a:t>», </a:t>
            </a:r>
            <a:endParaRPr lang="ru-RU" b="1" dirty="0" smtClean="0"/>
          </a:p>
          <a:p>
            <a:r>
              <a:rPr lang="ru-RU" b="1" dirty="0" smtClean="0"/>
              <a:t>которой награждено</a:t>
            </a:r>
          </a:p>
          <a:p>
            <a:r>
              <a:rPr lang="ru-RU" b="1" dirty="0" smtClean="0"/>
              <a:t>около </a:t>
            </a:r>
            <a:r>
              <a:rPr lang="ru-RU" b="1" dirty="0"/>
              <a:t>600 тысяч человек.</a:t>
            </a:r>
            <a:endParaRPr lang="ru-RU" dirty="0"/>
          </a:p>
        </p:txBody>
      </p:sp>
      <p:pic>
        <p:nvPicPr>
          <p:cNvPr id="4" name="Рисунок 3" descr="Medal_kaukaz_US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24" y="1052737"/>
            <a:ext cx="4710900" cy="5328592"/>
          </a:xfrm>
          <a:prstGeom prst="rect">
            <a:avLst/>
          </a:prstGeom>
        </p:spPr>
      </p:pic>
      <p:pic>
        <p:nvPicPr>
          <p:cNvPr id="5" name="Рисунок 4" descr="112563821_9_R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86994" cy="116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http://historynotes.ru/bitva-za-kavkaz/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vk.com/onporodina?w=wall-42708739_116/0b7054786e9483fe8b</a:t>
            </a:r>
            <a:endParaRPr lang="ru-RU" dirty="0" smtClean="0"/>
          </a:p>
          <a:p>
            <a:r>
              <a:rPr lang="en-US" dirty="0" smtClean="0"/>
              <a:t>https://ru.wikipedia.org/wiki/</a:t>
            </a:r>
            <a:r>
              <a:rPr lang="ru-RU" dirty="0" err="1" smtClean="0"/>
              <a:t>Битва_за_Кавказ_</a:t>
            </a:r>
            <a:r>
              <a:rPr lang="ru-RU" dirty="0" smtClean="0"/>
              <a:t>(1942—1943)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за Кавказ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trais-pasaules-kars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876763" cy="48245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1484785"/>
            <a:ext cx="4283969" cy="47525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Битва за Кавказ   (Оборона Кавказа) –   крупная оборонительно-наступательная операция советской армии во второй  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Великой Отечественной войне</a:t>
            </a:r>
          </a:p>
        </p:txBody>
      </p:sp>
      <p:pic>
        <p:nvPicPr>
          <p:cNvPr id="11" name="Рисунок 10" descr="georgievskaya-lenta_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Битва за Кавказ длилась с 25 июля 1942 года по 9 октября 1943 года.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начало бит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99" y="2132856"/>
            <a:ext cx="4416491" cy="4032448"/>
          </a:xfr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871107" cy="403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157592" cy="5040560"/>
          </a:xfrm>
        </p:spPr>
        <p:txBody>
          <a:bodyPr>
            <a:normAutofit fontScale="92500"/>
          </a:bodyPr>
          <a:lstStyle/>
          <a:p>
            <a:r>
              <a:rPr lang="ru-RU" dirty="0"/>
              <a:t>Битва за Кавказ происходила в два этапа: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оборонный </a:t>
            </a:r>
            <a:r>
              <a:rPr lang="ru-RU" dirty="0"/>
              <a:t>период </a:t>
            </a:r>
            <a:r>
              <a:rPr lang="ru-RU" dirty="0" smtClean="0"/>
              <a:t>- 25 </a:t>
            </a:r>
            <a:r>
              <a:rPr lang="ru-RU" dirty="0"/>
              <a:t>июля - 31 декабря 1942 г.)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/>
              <a:t>наступательная </a:t>
            </a:r>
            <a:r>
              <a:rPr lang="ru-RU" dirty="0" smtClean="0"/>
              <a:t>операция -1 </a:t>
            </a:r>
            <a:r>
              <a:rPr lang="ru-RU" dirty="0"/>
              <a:t>января - 9 октября 1943 г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Оборона </a:t>
            </a:r>
            <a:r>
              <a:rPr lang="ru-RU" dirty="0"/>
              <a:t>Кавказа - яркая страница прошлой войны. Она проходила одновременно с битвой под Сталинградом и была неотъемлемой частью стратегических операций советских войск на Юге СССР.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286000" cy="1428750"/>
          </a:xfrm>
          <a:prstGeom prst="rect">
            <a:avLst/>
          </a:prstGeo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550" y="0"/>
            <a:ext cx="24574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784" y="404664"/>
            <a:ext cx="7859216" cy="108498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Предыстория и расстановка сил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peration-Barbarossa-World-WarII-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281365" cy="49959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1124744"/>
            <a:ext cx="4608512" cy="5400600"/>
          </a:xfrm>
        </p:spPr>
        <p:txBody>
          <a:bodyPr>
            <a:noAutofit/>
          </a:bodyPr>
          <a:lstStyle/>
          <a:p>
            <a:r>
              <a:rPr lang="ru-RU" dirty="0" smtClean="0"/>
              <a:t>В июне 1942 года советская армия на южном фронте была ослаблена после боев под Харьковом, немецкое командование решило воспользоваться ситуацией и прорваться на Кавказ. После непродолжительного наступления пал ряд городов, в том числе и Ростов-на-Дону, который открывал для немецкой армии путь на Кавказ</a:t>
            </a:r>
            <a:endParaRPr lang="ru-RU" dirty="0"/>
          </a:p>
        </p:txBody>
      </p:sp>
      <p:pic>
        <p:nvPicPr>
          <p:cNvPr id="8" name="Рисунок 7" descr="georgievskaya-lenta_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15699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Предыстория и расстановка сил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772816"/>
            <a:ext cx="4402832" cy="4641379"/>
          </a:xfrm>
        </p:spPr>
        <p:txBody>
          <a:bodyPr>
            <a:noAutofit/>
          </a:bodyPr>
          <a:lstStyle/>
          <a:p>
            <a:r>
              <a:rPr lang="ru-RU" sz="2800" dirty="0" smtClean="0"/>
              <a:t> Кавказ был важным стратегическим пунктом для Гитлера, так как именно там находились запасы советской нефти, которые он мечтал захватить.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pic>
        <p:nvPicPr>
          <p:cNvPr id="4" name="Рисунок 3" descr="angl1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782766" cy="4248472"/>
          </a:xfrm>
          <a:prstGeom prst="rect">
            <a:avLst/>
          </a:prstGeom>
        </p:spPr>
      </p:pic>
      <p:pic>
        <p:nvPicPr>
          <p:cNvPr id="5" name="Рисунок 4" descr="georgievskaya-lenta_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Предыстория и расстановка сил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Кроме того, Кавказ и Кубань были источниками зерна и других продуктов, которые могли существенно поддержать немецкую армию во время продолжительной войны. </a:t>
            </a:r>
            <a:endParaRPr lang="ru-RU" sz="2800" dirty="0"/>
          </a:p>
        </p:txBody>
      </p:sp>
      <p:pic>
        <p:nvPicPr>
          <p:cNvPr id="4" name="Рисунок 3" descr="bitv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2992" y="3573017"/>
            <a:ext cx="4600997" cy="2808312"/>
          </a:xfrm>
          <a:prstGeom prst="rect">
            <a:avLst/>
          </a:prstGeom>
        </p:spPr>
      </p:pic>
      <p:pic>
        <p:nvPicPr>
          <p:cNvPr id="5" name="Рисунок 4" descr="5092789e-eea4-b2f3-eea4-b2fcbc655bdb.photo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4032448" cy="2520280"/>
          </a:xfrm>
          <a:prstGeom prst="rect">
            <a:avLst/>
          </a:prstGeom>
        </p:spPr>
      </p:pic>
      <p:pic>
        <p:nvPicPr>
          <p:cNvPr id="6" name="Рисунок 5" descr="georgievskaya-lenta_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59216" cy="108498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Предыстория и расстановка сил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772816"/>
            <a:ext cx="4355976" cy="43924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 </a:t>
            </a:r>
            <a:r>
              <a:rPr lang="ru-RU" dirty="0" smtClean="0"/>
              <a:t>Операция </a:t>
            </a:r>
            <a:r>
              <a:rPr lang="ru-RU" dirty="0"/>
              <a:t>на Кавказе была названа фашистским командованием «</a:t>
            </a:r>
            <a:r>
              <a:rPr lang="ru-RU" u="sng" dirty="0"/>
              <a:t>Эдельвейс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Силы </a:t>
            </a:r>
            <a:r>
              <a:rPr lang="ru-RU" dirty="0"/>
              <a:t>врага преобладали советские войска: численностью в 1,5 раза; </a:t>
            </a:r>
            <a:r>
              <a:rPr lang="ru-RU" dirty="0" smtClean="0"/>
              <a:t>артиллерией </a:t>
            </a:r>
            <a:r>
              <a:rPr lang="ru-RU" dirty="0"/>
              <a:t>- в 2 раза, танками - более чем в 9 раз</a:t>
            </a:r>
            <a:r>
              <a:rPr lang="ru-RU" dirty="0" smtClean="0"/>
              <a:t>; </a:t>
            </a:r>
            <a:r>
              <a:rPr lang="ru-RU" dirty="0"/>
              <a:t>самолетами - в 8 раз.</a:t>
            </a:r>
          </a:p>
        </p:txBody>
      </p:sp>
      <p:pic>
        <p:nvPicPr>
          <p:cNvPr id="7" name="Рисунок 6" descr="dd80ea63920bdff70bf9c7ab260b12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02" y="1988840"/>
            <a:ext cx="4950042" cy="3960034"/>
          </a:xfrm>
          <a:prstGeom prst="rect">
            <a:avLst/>
          </a:prstGeom>
        </p:spPr>
      </p:pic>
      <p:pic>
        <p:nvPicPr>
          <p:cNvPr id="9" name="Рисунок 8" descr="georgievskaya-lenta_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C5D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Наступление немецких войск: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u="sng" dirty="0" smtClean="0"/>
              <a:t>3 августа — захвачен Ставрополь;</a:t>
            </a:r>
            <a:endParaRPr lang="ru-RU" dirty="0" smtClean="0"/>
          </a:p>
          <a:p>
            <a:pPr lvl="0"/>
            <a:r>
              <a:rPr lang="ru-RU" u="sng" dirty="0" smtClean="0"/>
              <a:t>7 августа — захвачен Армавир;</a:t>
            </a:r>
            <a:endParaRPr lang="ru-RU" dirty="0" smtClean="0"/>
          </a:p>
          <a:p>
            <a:pPr lvl="0"/>
            <a:r>
              <a:rPr lang="ru-RU" u="sng" dirty="0" smtClean="0"/>
              <a:t>10 августа — захвачен Майкоп;</a:t>
            </a:r>
            <a:endParaRPr lang="ru-RU" dirty="0" smtClean="0"/>
          </a:p>
          <a:p>
            <a:pPr lvl="0"/>
            <a:r>
              <a:rPr lang="ru-RU" u="sng" dirty="0" smtClean="0"/>
              <a:t>12 августа — захвачены Краснодар и Элиста;</a:t>
            </a:r>
            <a:endParaRPr lang="ru-RU" dirty="0" smtClean="0"/>
          </a:p>
          <a:p>
            <a:pPr lvl="0"/>
            <a:r>
              <a:rPr lang="ru-RU" u="sng" dirty="0" smtClean="0"/>
              <a:t>21 августа — на Эльбрусе появился немецкий флаг;</a:t>
            </a:r>
            <a:endParaRPr lang="ru-RU" dirty="0" smtClean="0"/>
          </a:p>
          <a:p>
            <a:pPr lvl="0"/>
            <a:r>
              <a:rPr lang="ru-RU" u="sng" dirty="0" smtClean="0"/>
              <a:t>25 августа — захвачен Моздок;</a:t>
            </a:r>
            <a:endParaRPr lang="ru-RU" dirty="0" smtClean="0"/>
          </a:p>
          <a:p>
            <a:pPr lvl="0"/>
            <a:r>
              <a:rPr lang="ru-RU" u="sng" dirty="0" smtClean="0"/>
              <a:t>11 сентября — захвачена часть Новороссийска;</a:t>
            </a:r>
            <a:endParaRPr lang="ru-RU" dirty="0" smtClean="0"/>
          </a:p>
          <a:p>
            <a:pPr lvl="0"/>
            <a:r>
              <a:rPr lang="ru-RU" u="sng" dirty="0" smtClean="0"/>
              <a:t>сентябрь 1942 — немцы остановлены в районе </a:t>
            </a:r>
            <a:r>
              <a:rPr lang="ru-RU" u="sng" dirty="0" err="1" smtClean="0"/>
              <a:t>Малгобека</a:t>
            </a:r>
            <a:r>
              <a:rPr lang="ru-RU" u="sng" dirty="0" smtClean="0"/>
              <a:t>. </a:t>
            </a:r>
          </a:p>
          <a:p>
            <a:pPr lvl="0"/>
            <a:r>
              <a:rPr lang="ru-RU" u="sng" dirty="0" smtClean="0"/>
              <a:t>Первый этап битвы за Кавказ проходил с июля по декабрь 1942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536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Битва за Кавказ  </vt:lpstr>
      <vt:lpstr>Битва за Кавказ </vt:lpstr>
      <vt:lpstr>Битва за Кавказ длилась с 25 июля 1942 года по 9 октября 1943 года. </vt:lpstr>
      <vt:lpstr>Слайд 4</vt:lpstr>
      <vt:lpstr>Предыстория и расстановка сил </vt:lpstr>
      <vt:lpstr> Предыстория и расстановка сил </vt:lpstr>
      <vt:lpstr>Предыстория и расстановка сил</vt:lpstr>
      <vt:lpstr>Предыстория и расстановка сил</vt:lpstr>
      <vt:lpstr>Наступление немецких войск: </vt:lpstr>
      <vt:lpstr>Слайд 10</vt:lpstr>
      <vt:lpstr>Слайд 11</vt:lpstr>
      <vt:lpstr>Слайд 12</vt:lpstr>
      <vt:lpstr>Слайд 13</vt:lpstr>
      <vt:lpstr>Итоги и значение битвы за Кавказ</vt:lpstr>
      <vt:lpstr>Слайд 15</vt:lpstr>
      <vt:lpstr>источники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Кавказ</dc:title>
  <dc:creator>Vera</dc:creator>
  <cp:lastModifiedBy>MCom</cp:lastModifiedBy>
  <cp:revision>18</cp:revision>
  <dcterms:created xsi:type="dcterms:W3CDTF">2015-04-15T17:58:25Z</dcterms:created>
  <dcterms:modified xsi:type="dcterms:W3CDTF">2019-10-05T03:51:46Z</dcterms:modified>
</cp:coreProperties>
</file>